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34" r:id="rId1"/>
  </p:sldMasterIdLst>
  <p:notesMasterIdLst>
    <p:notesMasterId r:id="rId18"/>
  </p:notesMasterIdLst>
  <p:handoutMasterIdLst>
    <p:handoutMasterId r:id="rId19"/>
  </p:handoutMasterIdLst>
  <p:sldIdLst>
    <p:sldId id="338" r:id="rId2"/>
    <p:sldId id="349" r:id="rId3"/>
    <p:sldId id="357" r:id="rId4"/>
    <p:sldId id="339" r:id="rId5"/>
    <p:sldId id="340" r:id="rId6"/>
    <p:sldId id="341" r:id="rId7"/>
    <p:sldId id="342" r:id="rId8"/>
    <p:sldId id="353" r:id="rId9"/>
    <p:sldId id="343" r:id="rId10"/>
    <p:sldId id="344" r:id="rId11"/>
    <p:sldId id="345" r:id="rId12"/>
    <p:sldId id="356" r:id="rId13"/>
    <p:sldId id="346" r:id="rId14"/>
    <p:sldId id="347" r:id="rId15"/>
    <p:sldId id="355" r:id="rId16"/>
    <p:sldId id="332" r:id="rId17"/>
  </p:sldIdLst>
  <p:sldSz cx="16256000" cy="9144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52" autoAdjust="0"/>
    <p:restoredTop sz="88195" autoAdjust="0"/>
  </p:normalViewPr>
  <p:slideViewPr>
    <p:cSldViewPr>
      <p:cViewPr varScale="1">
        <p:scale>
          <a:sx n="88" d="100"/>
          <a:sy n="88" d="100"/>
        </p:scale>
        <p:origin x="524" y="80"/>
      </p:cViewPr>
      <p:guideLst>
        <p:guide orient="horz" pos="2880"/>
        <p:guide pos="5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0CC24-E899-43A6-B116-60DF3D78918E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A6FDA-E94A-4C3A-8499-606316BD3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34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7117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8EEE-989C-4DAF-8DCD-D3A034DC5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3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8EEE-989C-4DAF-8DCD-D3A034DC5F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56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8EEE-989C-4DAF-8DCD-D3A034DC5F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31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8EEE-989C-4DAF-8DCD-D3A034DC5F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8EEE-989C-4DAF-8DCD-D3A034DC5F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6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8EEE-989C-4DAF-8DCD-D3A034DC5F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0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8EEE-989C-4DAF-8DCD-D3A034DC5F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6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8EEE-989C-4DAF-8DCD-D3A034DC5F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1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8EEE-989C-4DAF-8DCD-D3A034DC5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8EEE-989C-4DAF-8DCD-D3A034DC5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6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8EEE-989C-4DAF-8DCD-D3A034DC5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8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3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8EEE-989C-4DAF-8DCD-D3A034DC5F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9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D473-A4C4-461E-AAC4-38DD7B16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D473-A4C4-461E-AAC4-38DD7B16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4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D473-A4C4-461E-AAC4-38DD7B16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2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CCEDD473-A4C4-461E-AAC4-38DD7B1699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7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D473-A4C4-461E-AAC4-38DD7B16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D473-A4C4-461E-AAC4-38DD7B16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D473-A4C4-461E-AAC4-38DD7B16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D473-A4C4-461E-AAC4-38DD7B16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D473-A4C4-461E-AAC4-38DD7B16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7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D473-A4C4-461E-AAC4-38DD7B16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4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D473-A4C4-461E-AAC4-38DD7B16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6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DD473-A4C4-461E-AAC4-38DD7B16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7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800" y="1836516"/>
            <a:ext cx="13609256" cy="1287684"/>
          </a:xfrm>
        </p:spPr>
        <p:txBody>
          <a:bodyPr>
            <a:normAutofit/>
          </a:bodyPr>
          <a:lstStyle/>
          <a:p>
            <a:r>
              <a:rPr lang="en-US" sz="4267" dirty="0"/>
              <a:t>Using cardiovascular features to classify state changes during cooperation in a simulated bomb defusal task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39636" y="4114800"/>
            <a:ext cx="12192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900" dirty="0"/>
              <a:t>Mark Dennison</a:t>
            </a:r>
            <a:br>
              <a:rPr lang="en-US" sz="3500" dirty="0"/>
            </a:br>
            <a:endParaRPr lang="en-US" sz="3500" dirty="0"/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2800" dirty="0"/>
              <a:t>PhD Candidate, UC Irvine</a:t>
            </a:r>
            <a:br>
              <a:rPr lang="en-US" sz="2800" dirty="0"/>
            </a:br>
            <a:r>
              <a:rPr lang="en-US" sz="2800" dirty="0"/>
              <a:t>Intern, US Army Research Lab West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2800" dirty="0"/>
              <a:t>mdenniso@uci.edu</a:t>
            </a:r>
            <a:br>
              <a:rPr lang="en-US" sz="2800" dirty="0"/>
            </a:br>
            <a:endParaRPr lang="en-US" sz="3600" dirty="0"/>
          </a:p>
          <a:p>
            <a:pPr fontAlgn="auto">
              <a:spcAft>
                <a:spcPts val="0"/>
              </a:spcAft>
            </a:pPr>
            <a:r>
              <a:rPr lang="en-US" sz="2800" dirty="0"/>
              <a:t>PAVA 2016</a:t>
            </a:r>
          </a:p>
        </p:txBody>
      </p:sp>
    </p:spTree>
    <p:extLst>
      <p:ext uri="{BB962C8B-B14F-4D97-AF65-F5344CB8AC3E}">
        <p14:creationId xmlns:p14="http://schemas.microsoft.com/office/powerpoint/2010/main" val="208108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400" y="627417"/>
            <a:ext cx="1416677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Task engagement changes with time depending on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800" y="1752600"/>
            <a:ext cx="5638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Ventricular contractility (VC) has been shown to be related to task engagement</a:t>
            </a:r>
            <a:r>
              <a:rPr lang="en-US" altLang="en-US" sz="2400" baseline="30000" dirty="0"/>
              <a:t> 4</a:t>
            </a:r>
            <a:endParaRPr lang="en-US" altLang="en-US" sz="2400" dirty="0"/>
          </a:p>
          <a:p>
            <a:pPr marL="609585" indent="-609585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VC increases significantly over time for IB subjects and decreases for CT subjects </a:t>
            </a:r>
            <a:endParaRPr lang="en-US" altLang="en-US" sz="2400" baseline="30000" dirty="0"/>
          </a:p>
          <a:p>
            <a:pPr marL="609585" indent="-609585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Demonstrates conflict with self-reported engagement on the Dundee Stress State Questionnaire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6C5A-AA11-48B5-8B29-0DF5C99AA4FE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4429" y="8475133"/>
            <a:ext cx="8128000" cy="379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67" dirty="0"/>
              <a:t>4) Blascovich et al. 2011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793850" y="7310783"/>
            <a:ext cx="482055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Aft>
                <a:spcPts val="800"/>
              </a:spcAft>
            </a:pPr>
            <a:r>
              <a:rPr lang="en-US" altLang="en-US" sz="2667" dirty="0">
                <a:latin typeface="Calibri" panose="020F0502020204030204" pitchFamily="34" charset="0"/>
              </a:rPr>
              <a:t>F(5,170) = 2.6, </a:t>
            </a:r>
            <a:r>
              <a:rPr lang="en-US" altLang="en-US" sz="2667" i="1" dirty="0">
                <a:latin typeface="Calibri" panose="020F0502020204030204" pitchFamily="34" charset="0"/>
              </a:rPr>
              <a:t>p = </a:t>
            </a:r>
            <a:r>
              <a:rPr lang="en-US" altLang="en-US" sz="2667" dirty="0">
                <a:latin typeface="Calibri" panose="020F0502020204030204" pitchFamily="34" charset="0"/>
              </a:rPr>
              <a:t>.027</a:t>
            </a:r>
            <a:r>
              <a:rPr lang="en-US" altLang="en-US" sz="2667" i="1" dirty="0">
                <a:latin typeface="Calibri" panose="020F0502020204030204" pitchFamily="34" charset="0"/>
              </a:rPr>
              <a:t>,</a:t>
            </a:r>
            <a:r>
              <a:rPr lang="el-GR" altLang="en-US" sz="2667" dirty="0">
                <a:latin typeface="Calibri" panose="020F0502020204030204" pitchFamily="34" charset="0"/>
              </a:rPr>
              <a:t> η</a:t>
            </a:r>
            <a:r>
              <a:rPr lang="el-GR" altLang="en-US" sz="2667" baseline="30000" dirty="0">
                <a:latin typeface="Calibri" panose="020F0502020204030204" pitchFamily="34" charset="0"/>
              </a:rPr>
              <a:t>2</a:t>
            </a:r>
            <a:r>
              <a:rPr lang="en-US" altLang="en-US" sz="2667" i="1" dirty="0">
                <a:latin typeface="Calibri" panose="020F0502020204030204" pitchFamily="34" charset="0"/>
              </a:rPr>
              <a:t>  </a:t>
            </a:r>
            <a:r>
              <a:rPr lang="en-US" altLang="en-US" sz="2667" dirty="0">
                <a:latin typeface="Calibri" panose="020F0502020204030204" pitchFamily="34" charset="0"/>
              </a:rPr>
              <a:t>= .071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752600"/>
            <a:ext cx="8915400" cy="50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6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6372" y="1849649"/>
            <a:ext cx="44588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Survey data from this study shows subjects felt more </a:t>
            </a:r>
            <a:r>
              <a:rPr lang="en-US" sz="2400" i="1" dirty="0"/>
              <a:t>disengaged</a:t>
            </a:r>
            <a:r>
              <a:rPr lang="en-US" sz="2400" dirty="0"/>
              <a:t> at the end of the entire experiment </a:t>
            </a:r>
            <a:r>
              <a:rPr lang="en-US" sz="2400" baseline="30000" dirty="0"/>
              <a:t>5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Shows VC may be a useful tool to </a:t>
            </a:r>
            <a:r>
              <a:rPr lang="en-US" sz="2400" i="1" dirty="0"/>
              <a:t>automatically</a:t>
            </a:r>
            <a:r>
              <a:rPr lang="en-US" sz="2400" dirty="0"/>
              <a:t> and </a:t>
            </a:r>
            <a:r>
              <a:rPr lang="en-US" sz="2400" i="1" dirty="0"/>
              <a:t>covertly</a:t>
            </a:r>
            <a:r>
              <a:rPr lang="en-US" sz="2400" dirty="0"/>
              <a:t> track changes in engagement over a shorter time scale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6C5A-AA11-48B5-8B29-0DF5C99AA4FE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4429" y="8475133"/>
            <a:ext cx="8128000" cy="379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67" dirty="0"/>
              <a:t>5) Neubauer et al. (in press)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939860"/>
            <a:ext cx="10693399" cy="434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429" y="469054"/>
            <a:ext cx="11480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Physio data conflict with task engagement survey</a:t>
            </a:r>
          </a:p>
        </p:txBody>
      </p:sp>
    </p:spTree>
    <p:extLst>
      <p:ext uri="{BB962C8B-B14F-4D97-AF65-F5344CB8AC3E}">
        <p14:creationId xmlns:p14="http://schemas.microsoft.com/office/powerpoint/2010/main" val="261891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139701"/>
            <a:ext cx="15176500" cy="1767417"/>
          </a:xfrm>
        </p:spPr>
        <p:txBody>
          <a:bodyPr>
            <a:normAutofit/>
          </a:bodyPr>
          <a:lstStyle/>
          <a:p>
            <a:r>
              <a:rPr lang="en-US" sz="4800" dirty="0"/>
              <a:t>RQ2: Cardiac features can be used to classify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278" y="1907117"/>
            <a:ext cx="10820722" cy="6836432"/>
          </a:xfrm>
        </p:spPr>
        <p:txBody>
          <a:bodyPr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2800" dirty="0"/>
              <a:t>Objective:</a:t>
            </a:r>
          </a:p>
          <a:p>
            <a:pPr lvl="1">
              <a:spcAft>
                <a:spcPts val="1600"/>
              </a:spcAft>
            </a:pPr>
            <a:r>
              <a:rPr lang="en-US" sz="2800" dirty="0"/>
              <a:t>use cardiovascular features to classify subjects as belonging to the Control or Ice Breaker condition in their first game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800" dirty="0"/>
              <a:t>Features included:</a:t>
            </a:r>
          </a:p>
          <a:p>
            <a:pPr lvl="1">
              <a:spcAft>
                <a:spcPts val="1600"/>
              </a:spcAft>
            </a:pPr>
            <a:r>
              <a:rPr lang="en-US" sz="2800" dirty="0"/>
              <a:t>Pre-ejection period, cardiac output, total peripheral resistance, heart rate, stroke volume, and mean arterial pressure</a:t>
            </a:r>
          </a:p>
          <a:p>
            <a:pPr marL="0" indent="0">
              <a:buNone/>
            </a:pPr>
            <a:r>
              <a:rPr lang="en-US" sz="2800" dirty="0"/>
              <a:t>Leave-one-out Cross Validation</a:t>
            </a:r>
          </a:p>
          <a:p>
            <a:pPr lvl="1"/>
            <a:r>
              <a:rPr lang="en-US" sz="2800" dirty="0"/>
              <a:t>Train model on 17 subjects, test on 18th subject</a:t>
            </a:r>
          </a:p>
          <a:p>
            <a:pPr lvl="1"/>
            <a:r>
              <a:rPr lang="en-US" sz="2800" dirty="0"/>
              <a:t>Repeat this for all subjects and take the average performance across iterations</a:t>
            </a:r>
            <a:br>
              <a:rPr lang="en-US" sz="2800" dirty="0"/>
            </a:br>
            <a:endParaRPr lang="en-US" sz="2800" dirty="0"/>
          </a:p>
          <a:p>
            <a:pPr lvl="1"/>
            <a:endParaRPr lang="en-US" sz="2800" dirty="0"/>
          </a:p>
          <a:p>
            <a:pPr marL="609585" lvl="1" indent="0">
              <a:buNone/>
            </a:pPr>
            <a:endParaRPr lang="en-US" sz="2800" dirty="0"/>
          </a:p>
          <a:p>
            <a:pPr marL="609585" lvl="1" indent="0">
              <a:buNone/>
            </a:pPr>
            <a:endParaRPr lang="en-US" sz="2800" dirty="0"/>
          </a:p>
          <a:p>
            <a:pPr marL="609585" lvl="1" indent="0">
              <a:buNone/>
            </a:pPr>
            <a:endParaRPr lang="en-US" sz="2800" dirty="0"/>
          </a:p>
          <a:p>
            <a:pPr marL="609585" lvl="1" indent="0">
              <a:buNone/>
            </a:pPr>
            <a:endParaRPr lang="en-US" sz="2800" dirty="0"/>
          </a:p>
          <a:p>
            <a:pPr marL="609585" lvl="1" indent="0">
              <a:buNone/>
            </a:pPr>
            <a:endParaRPr lang="en-US" sz="2800" dirty="0"/>
          </a:p>
          <a:p>
            <a:pPr marL="609585" lvl="1" indent="0">
              <a:buNone/>
            </a:pPr>
            <a:endParaRPr lang="en-US" sz="28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6C5A-AA11-48B5-8B29-0DF5C99AA4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139701"/>
            <a:ext cx="15176500" cy="1767417"/>
          </a:xfrm>
        </p:spPr>
        <p:txBody>
          <a:bodyPr>
            <a:normAutofit/>
          </a:bodyPr>
          <a:lstStyle/>
          <a:p>
            <a:r>
              <a:rPr lang="en-US" sz="4800" dirty="0"/>
              <a:t>RQ2: Cardiac features can be used to classify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600" y="6307666"/>
            <a:ext cx="8686800" cy="2074334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67" dirty="0"/>
              <a:t>Performing PCA before training resulted in a performance loss of at least 10% in all models </a:t>
            </a:r>
            <a:br>
              <a:rPr lang="en-US" sz="2667" dirty="0"/>
            </a:br>
            <a:endParaRPr lang="en-US" sz="2667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6C5A-AA11-48B5-8B29-0DF5C99AA4F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808" y="2248959"/>
            <a:ext cx="732525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2600" y="525780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 = 2)</a:t>
            </a:r>
          </a:p>
        </p:txBody>
      </p:sp>
    </p:spTree>
    <p:extLst>
      <p:ext uri="{BB962C8B-B14F-4D97-AF65-F5344CB8AC3E}">
        <p14:creationId xmlns:p14="http://schemas.microsoft.com/office/powerpoint/2010/main" val="253408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9" y="460574"/>
            <a:ext cx="14020800" cy="1767417"/>
          </a:xfrm>
        </p:spPr>
        <p:txBody>
          <a:bodyPr>
            <a:normAutofit/>
          </a:bodyPr>
          <a:lstStyle/>
          <a:p>
            <a:r>
              <a:rPr lang="en-US" sz="5333" b="1" dirty="0"/>
              <a:t>Applications to PAVAs</a:t>
            </a:r>
            <a:endParaRPr lang="en-US" sz="53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9" y="2133600"/>
            <a:ext cx="9986380" cy="6247143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  <a:defRPr/>
            </a:pPr>
            <a:r>
              <a:rPr lang="en-US" altLang="en-US" sz="3200" dirty="0">
                <a:latin typeface="Calibri" panose="020F0502020204030204" pitchFamily="34" charset="0"/>
              </a:rPr>
              <a:t>Learning can be especially difficult during stressful tasks</a:t>
            </a:r>
          </a:p>
          <a:p>
            <a:pPr>
              <a:spcBef>
                <a:spcPts val="1600"/>
              </a:spcBef>
              <a:spcAft>
                <a:spcPts val="1600"/>
              </a:spcAft>
              <a:defRPr/>
            </a:pPr>
            <a:r>
              <a:rPr lang="en-US" altLang="en-US" sz="3200" dirty="0">
                <a:latin typeface="Calibri" panose="020F0502020204030204" pitchFamily="34" charset="0"/>
              </a:rPr>
              <a:t>Trainees will benefit from systems that are able to understand their emotions and adapt task parameters accordingly</a:t>
            </a:r>
          </a:p>
          <a:p>
            <a:pPr>
              <a:spcBef>
                <a:spcPts val="1600"/>
              </a:spcBef>
              <a:spcAft>
                <a:spcPts val="1600"/>
              </a:spcAft>
              <a:defRPr/>
            </a:pPr>
            <a:r>
              <a:rPr lang="en-US" altLang="en-US" sz="3200" dirty="0">
                <a:latin typeface="Calibri" panose="020F0502020204030204" pitchFamily="34" charset="0"/>
              </a:rPr>
              <a:t>Inclusion of a PAVA during bomb defusal can provide appropriate  feedback based on analysis of players’ cardiovascular data</a:t>
            </a:r>
          </a:p>
          <a:p>
            <a:pPr lvl="1">
              <a:spcBef>
                <a:spcPts val="1600"/>
              </a:spcBef>
              <a:spcAft>
                <a:spcPts val="16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Provide encouragement when player’s are in a threat state or give dialogue to increase engagement when VC is lower than baseline</a:t>
            </a:r>
          </a:p>
          <a:p>
            <a:pPr lvl="1">
              <a:spcBef>
                <a:spcPts val="1600"/>
              </a:spcBef>
              <a:spcAft>
                <a:spcPts val="16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More work needed to incorporate additional multimodal signals and to make analyses near-real time</a:t>
            </a:r>
          </a:p>
          <a:p>
            <a:pPr>
              <a:spcBef>
                <a:spcPts val="1600"/>
              </a:spcBef>
              <a:spcAft>
                <a:spcPts val="1600"/>
              </a:spcAft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  <a:p>
            <a:pPr>
              <a:spcBef>
                <a:spcPts val="1600"/>
              </a:spcBef>
              <a:spcAft>
                <a:spcPts val="1600"/>
              </a:spcAft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6C5A-AA11-48B5-8B29-0DF5C99AA4FE}" type="slidenum">
              <a:rPr lang="en-US" smtClean="0"/>
              <a:t>14</a:t>
            </a:fld>
            <a:endParaRPr lang="en-US"/>
          </a:p>
        </p:txBody>
      </p:sp>
      <p:pic>
        <p:nvPicPr>
          <p:cNvPr id="1028" name="Picture 4" descr="400px-GLaDOS_P2.png (400×38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-167268"/>
            <a:ext cx="38100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98943" y="3627958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</a:rPr>
              <a:t>“Fantastic! You remained resolute and resourceful in an atmosphere of extreme pessimism.</a:t>
            </a:r>
            <a:r>
              <a:rPr lang="en-US" sz="2000" dirty="0">
                <a:latin typeface="Arial" panose="020B0604020202020204" pitchFamily="34" charset="0"/>
              </a:rPr>
              <a:t>"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177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Collaborators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D473-A4C4-461E-AAC4-38DD7B1699A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1117600" y="2362200"/>
            <a:ext cx="14020800" cy="5801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Peter Khooshabeh – ARLW HRED</a:t>
            </a:r>
          </a:p>
          <a:p>
            <a:pPr marL="0" indent="0">
              <a:buNone/>
            </a:pPr>
            <a:r>
              <a:rPr lang="en-US" sz="3200" dirty="0"/>
              <a:t>Andre Harrison – ARL CISD</a:t>
            </a:r>
          </a:p>
          <a:p>
            <a:pPr marL="0" indent="0">
              <a:buNone/>
            </a:pPr>
            <a:r>
              <a:rPr lang="en-US" sz="3200" dirty="0"/>
              <a:t>Tony Passaro – ARLW HRED</a:t>
            </a:r>
          </a:p>
          <a:p>
            <a:pPr marL="0" indent="0">
              <a:buNone/>
            </a:pPr>
            <a:r>
              <a:rPr lang="en-US" sz="3200" dirty="0"/>
              <a:t>Cathy Neubauer – USC ICT</a:t>
            </a:r>
          </a:p>
          <a:p>
            <a:pPr marL="0" indent="0">
              <a:buNone/>
            </a:pPr>
            <a:r>
              <a:rPr lang="en-US" sz="3200" dirty="0"/>
              <a:t>Stefan Scherer – USC ICT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93800" y="2057400"/>
            <a:ext cx="57912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3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D473-A4C4-461E-AAC4-38DD7B1699A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08600" y="274320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Thank you!</a:t>
            </a:r>
          </a:p>
          <a:p>
            <a:pPr algn="ctr"/>
            <a:endParaRPr lang="en-US" sz="6000" dirty="0">
              <a:latin typeface="+mj-lt"/>
            </a:endParaRPr>
          </a:p>
          <a:p>
            <a:pPr algn="ctr"/>
            <a:r>
              <a:rPr lang="en-US" sz="6000" dirty="0">
                <a:latin typeface="+mj-lt"/>
              </a:rPr>
              <a:t> Questions?</a:t>
            </a:r>
          </a:p>
        </p:txBody>
      </p:sp>
    </p:spTree>
    <p:extLst>
      <p:ext uri="{BB962C8B-B14F-4D97-AF65-F5344CB8AC3E}">
        <p14:creationId xmlns:p14="http://schemas.microsoft.com/office/powerpoint/2010/main" val="38159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203071"/>
          </a:xfrm>
        </p:spPr>
        <p:txBody>
          <a:bodyPr>
            <a:normAutofit/>
          </a:bodyPr>
          <a:lstStyle/>
          <a:p>
            <a:r>
              <a:rPr lang="en-US" sz="4800" dirty="0"/>
              <a:t>Importance of state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123740"/>
            <a:ext cx="13191067" cy="63952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sz="2667" b="1" dirty="0"/>
              <a:t>Psychological</a:t>
            </a:r>
            <a:r>
              <a:rPr lang="en-US" sz="2667" dirty="0"/>
              <a:t> (</a:t>
            </a:r>
            <a:r>
              <a:rPr lang="en-US" sz="2667" i="1" dirty="0"/>
              <a:t>e.g. challenge, threat</a:t>
            </a:r>
            <a:r>
              <a:rPr lang="en-US" sz="2667" dirty="0"/>
              <a:t>) and </a:t>
            </a:r>
            <a:r>
              <a:rPr lang="en-US" sz="2667" b="1" dirty="0"/>
              <a:t>physiological</a:t>
            </a:r>
            <a:r>
              <a:rPr lang="en-US" sz="2667" dirty="0"/>
              <a:t> (</a:t>
            </a:r>
            <a:r>
              <a:rPr lang="en-US" sz="2667" i="1" dirty="0"/>
              <a:t>e.g. fatigue</a:t>
            </a:r>
            <a:r>
              <a:rPr lang="en-US" sz="2667" dirty="0"/>
              <a:t>) states can have dramatic effects on human performance and resilience both in training and in the field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sz="2667" dirty="0"/>
              <a:t>Access to this information may allow systems to make better decisions about users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sz="2667" dirty="0"/>
              <a:t>Training can be optimized to the individual or team and adapted in real time according to state changes to maximize learning </a:t>
            </a:r>
            <a:r>
              <a:rPr lang="en-US" sz="2667" dirty="0">
                <a:solidFill>
                  <a:prstClr val="black"/>
                </a:solidFill>
              </a:rPr>
              <a:t>(e.g. behavior of a virtual bomb defusal coach)</a:t>
            </a:r>
            <a:endParaRPr lang="en-US" sz="293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6C5A-AA11-48B5-8B29-0DF5C99AA4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2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203071"/>
          </a:xfrm>
        </p:spPr>
        <p:txBody>
          <a:bodyPr>
            <a:normAutofit/>
          </a:bodyPr>
          <a:lstStyle/>
          <a:p>
            <a:r>
              <a:rPr lang="en-US" sz="4800" dirty="0"/>
              <a:t>Importance of state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123740"/>
            <a:ext cx="13191067" cy="63952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sz="2667" b="1" dirty="0"/>
              <a:t>Psychological</a:t>
            </a:r>
            <a:r>
              <a:rPr lang="en-US" sz="2667" dirty="0"/>
              <a:t> (</a:t>
            </a:r>
            <a:r>
              <a:rPr lang="en-US" sz="2667" i="1" dirty="0"/>
              <a:t>e.g. challenge, threat</a:t>
            </a:r>
            <a:r>
              <a:rPr lang="en-US" sz="2667" dirty="0"/>
              <a:t>) and </a:t>
            </a:r>
            <a:r>
              <a:rPr lang="en-US" sz="2667" b="1" dirty="0"/>
              <a:t>physiological</a:t>
            </a:r>
            <a:r>
              <a:rPr lang="en-US" sz="2667" dirty="0"/>
              <a:t> (</a:t>
            </a:r>
            <a:r>
              <a:rPr lang="en-US" sz="2667" i="1" dirty="0"/>
              <a:t>e.g. fatigue</a:t>
            </a:r>
            <a:r>
              <a:rPr lang="en-US" sz="2667" dirty="0"/>
              <a:t>) states can have dramatic effects on human performance and resilience both in training and in the field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sz="2667" dirty="0"/>
              <a:t>Access to this information may allow systems to make better decisions about users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sz="2667" dirty="0"/>
              <a:t>Training can be optimized to the individual or team and adapted in real time according to state changes to maximize learning (e.g. behavior of a virtual bomb defusal coach)</a:t>
            </a:r>
            <a:br>
              <a:rPr lang="en-US" sz="2933" dirty="0"/>
            </a:br>
            <a:endParaRPr lang="en-US" sz="2933" dirty="0"/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667" b="1" dirty="0"/>
              <a:t>Problem</a:t>
            </a:r>
            <a:r>
              <a:rPr lang="en-US" sz="2667" dirty="0"/>
              <a:t>:   Traditional methods, such as questionnaires, can be too cumbersome to deploy 	    online and do not provide critical information immediately</a:t>
            </a:r>
            <a:endParaRPr lang="en-US" sz="2667" b="1" dirty="0"/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667" b="1" dirty="0"/>
              <a:t>Solution:    Automatic behavior analysis, tracking</a:t>
            </a:r>
            <a:r>
              <a:rPr lang="en-US" sz="2667" dirty="0"/>
              <a:t>, and </a:t>
            </a:r>
            <a:r>
              <a:rPr lang="en-US" sz="2667" b="1" dirty="0"/>
              <a:t>machine learning </a:t>
            </a:r>
            <a:r>
              <a:rPr lang="en-US" sz="2667" dirty="0"/>
              <a:t>can enable novel 	     approaches to assess dynamic behavior of individuals and teams</a:t>
            </a:r>
          </a:p>
          <a:p>
            <a:endParaRPr lang="en-US" sz="26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6C5A-AA11-48B5-8B29-0DF5C99AA4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4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01012"/>
            <a:ext cx="14020800" cy="1767417"/>
          </a:xfrm>
        </p:spPr>
        <p:txBody>
          <a:bodyPr>
            <a:normAutofit/>
          </a:bodyPr>
          <a:lstStyle/>
          <a:p>
            <a:r>
              <a:rPr lang="en-US" sz="5333" dirty="0"/>
              <a:t>Simulated bomb defusal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097759"/>
            <a:ext cx="14592768" cy="5992283"/>
          </a:xfrm>
        </p:spPr>
        <p:txBody>
          <a:bodyPr>
            <a:normAutofit/>
          </a:bodyPr>
          <a:lstStyle/>
          <a:p>
            <a:pPr>
              <a:spcAft>
                <a:spcPts val="1333"/>
              </a:spcAft>
            </a:pPr>
            <a:r>
              <a:rPr lang="en-US" sz="2667" dirty="0"/>
              <a:t>Data were collected by collaborator Dr. Cathy Neubauer from USC’s Institute for Creative Technologies</a:t>
            </a:r>
          </a:p>
          <a:p>
            <a:pPr>
              <a:spcAft>
                <a:spcPts val="1333"/>
              </a:spcAft>
            </a:pPr>
            <a:r>
              <a:rPr lang="en-US" sz="2667" dirty="0"/>
              <a:t>Teams of two individuals had to work together to defuse a bomb within approximately 5 minutes</a:t>
            </a:r>
          </a:p>
          <a:p>
            <a:pPr>
              <a:spcAft>
                <a:spcPts val="1333"/>
              </a:spcAft>
            </a:pPr>
            <a:r>
              <a:rPr lang="en-US" sz="2667" dirty="0"/>
              <a:t>One team member examined the defusal manual to discover how to properly disable each bomb module</a:t>
            </a:r>
          </a:p>
          <a:p>
            <a:pPr>
              <a:spcAft>
                <a:spcPts val="1333"/>
              </a:spcAft>
            </a:pPr>
            <a:r>
              <a:rPr lang="en-US" sz="2667" dirty="0"/>
              <a:t>The other team member interacted with the virtual bomb as instructed by their partner</a:t>
            </a:r>
          </a:p>
          <a:p>
            <a:endParaRPr lang="en-US" sz="26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485" y="5985615"/>
            <a:ext cx="3949379" cy="2591260"/>
          </a:xfrm>
          <a:prstGeom prst="rect">
            <a:avLst/>
          </a:prstGeom>
        </p:spPr>
      </p:pic>
      <p:pic>
        <p:nvPicPr>
          <p:cNvPr id="1028" name="Picture 4" descr="http://cdn.arstechnica.net/wp-content/uploads/2015/10/2_KeepTalking_ManualSpr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3" y="5985615"/>
            <a:ext cx="4132284" cy="25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766" y="5985615"/>
            <a:ext cx="4700711" cy="25912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6C5A-AA11-48B5-8B29-0DF5C99AA4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254251"/>
            <a:ext cx="12361333" cy="2672197"/>
          </a:xfrm>
        </p:spPr>
        <p:txBody>
          <a:bodyPr>
            <a:normAutofit/>
          </a:bodyPr>
          <a:lstStyle/>
          <a:p>
            <a:r>
              <a:rPr lang="en-US" sz="2667" dirty="0"/>
              <a:t>Half of the subject teams were given time to converse with their teammate as an Icebreaker (IB) before the task</a:t>
            </a:r>
            <a:br>
              <a:rPr lang="en-US" sz="2667" dirty="0"/>
            </a:br>
            <a:endParaRPr lang="en-US" sz="2667" dirty="0"/>
          </a:p>
          <a:p>
            <a:r>
              <a:rPr lang="en-US" sz="2667" dirty="0"/>
              <a:t>The other half of the subjects served as Controls (CT) and did not converse with one another before the task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4926448"/>
            <a:ext cx="11418863" cy="32815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6C5A-AA11-48B5-8B29-0DF5C99AA4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650067"/>
            <a:ext cx="14020800" cy="5801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RQ1</a:t>
            </a:r>
            <a:r>
              <a:rPr lang="en-US" sz="3200" dirty="0"/>
              <a:t>: 	Do subjects in the Icebreaker group show cardiac changes that are 	characteristic of a challenge state or a threat state?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RQ2</a:t>
            </a:r>
            <a:r>
              <a:rPr lang="en-US" sz="3200" dirty="0"/>
              <a:t>:	Can we classify which experimental group a subject came from using 	only cardiac data?</a:t>
            </a:r>
          </a:p>
          <a:p>
            <a:pPr lvl="1"/>
            <a:endParaRPr lang="en-US" sz="26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6C5A-AA11-48B5-8B29-0DF5C99AA4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5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/>
              <a:t>Physiological</a:t>
            </a:r>
            <a:r>
              <a:rPr lang="en-US" dirty="0"/>
              <a:t> data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562908"/>
            <a:ext cx="14020800" cy="5801784"/>
          </a:xfrm>
        </p:spPr>
        <p:txBody>
          <a:bodyPr>
            <a:normAutofit/>
          </a:bodyPr>
          <a:lstStyle/>
          <a:p>
            <a:pPr marL="609585" indent="-609585"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sz="3200" dirty="0"/>
              <a:t>Split raw time series into shorter segments of 30 seconds</a:t>
            </a:r>
          </a:p>
          <a:p>
            <a:pPr marL="609585" indent="-609585"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sz="3200" dirty="0"/>
              <a:t>Extract cardiac features using Moving Ensemble Average Program (MEAP) </a:t>
            </a:r>
            <a:r>
              <a:rPr lang="en-US" sz="3200" baseline="30000" dirty="0"/>
              <a:t>1</a:t>
            </a:r>
          </a:p>
          <a:p>
            <a:pPr lvl="1">
              <a:spcBef>
                <a:spcPts val="1600"/>
              </a:spcBef>
              <a:spcAft>
                <a:spcPts val="1600"/>
              </a:spcAft>
            </a:pPr>
            <a:r>
              <a:rPr lang="en-US" sz="2400" dirty="0"/>
              <a:t>MEAP is part of a collaboration with UCSB’s Institute for Collaborative Biotechnologies </a:t>
            </a:r>
          </a:p>
          <a:p>
            <a:pPr marL="609585" indent="-609585"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sz="3200" dirty="0"/>
              <a:t>Transform features as percent change from the average of the last 60s of baseline data</a:t>
            </a:r>
            <a:br>
              <a:rPr lang="en-US" sz="3200" dirty="0"/>
            </a:br>
            <a:endParaRPr lang="en-US" sz="3200" dirty="0"/>
          </a:p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200" dirty="0"/>
              <a:t>Focus on changes in the final 30 seconds when the task is the most intense and</a:t>
            </a:r>
            <a:br>
              <a:rPr lang="en-US" sz="3200" dirty="0"/>
            </a:br>
            <a:r>
              <a:rPr lang="en-US" sz="3200" dirty="0"/>
              <a:t>team cohesion is critical for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6C5A-AA11-48B5-8B29-0DF5C99AA4FE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1400" y="8528722"/>
            <a:ext cx="281519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67" dirty="0"/>
              <a:t>1) Matthew </a:t>
            </a:r>
            <a:r>
              <a:rPr lang="en-US" sz="1867" dirty="0" err="1"/>
              <a:t>Cieslak</a:t>
            </a:r>
            <a:r>
              <a:rPr lang="en-US" sz="1867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62591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39" y="267462"/>
            <a:ext cx="14020800" cy="1767417"/>
          </a:xfrm>
        </p:spPr>
        <p:txBody>
          <a:bodyPr/>
          <a:lstStyle/>
          <a:p>
            <a:r>
              <a:rPr lang="en-US" sz="6000" dirty="0"/>
              <a:t>Ensemble 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939" y="2034879"/>
            <a:ext cx="13085661" cy="5801784"/>
          </a:xfrm>
        </p:spPr>
        <p:txBody>
          <a:bodyPr>
            <a:normAutofit/>
          </a:bodyPr>
          <a:lstStyle/>
          <a:p>
            <a:r>
              <a:rPr lang="en-US" sz="3200" dirty="0"/>
              <a:t>Similar to ERP analysis in EEG research</a:t>
            </a:r>
          </a:p>
          <a:p>
            <a:r>
              <a:rPr lang="en-US" sz="3200" dirty="0"/>
              <a:t>Align averaging window to the R-peak of the heart beat instead of an experimental event</a:t>
            </a:r>
          </a:p>
          <a:p>
            <a:r>
              <a:rPr lang="en-US" sz="3200" dirty="0"/>
              <a:t>Window size affects feature quality and limits speed of “real time”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D473-A4C4-461E-AAC4-38DD7B1699A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http://fulltext.koreascholar.com/data/org/12/Content/2014/01/201409221510124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43" y="5029200"/>
            <a:ext cx="6477000" cy="365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4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49139"/>
            <a:ext cx="14989733" cy="1117104"/>
          </a:xfrm>
        </p:spPr>
        <p:txBody>
          <a:bodyPr>
            <a:normAutofit/>
          </a:bodyPr>
          <a:lstStyle/>
          <a:p>
            <a:r>
              <a:rPr lang="en-US" sz="4267" dirty="0"/>
              <a:t>RQ1: IB Groups trend to show a challenge state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000" y="1752600"/>
            <a:ext cx="5584772" cy="507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33"/>
              </a:spcBef>
            </a:pPr>
            <a:r>
              <a:rPr lang="en-US" sz="2000" dirty="0"/>
              <a:t>According to the </a:t>
            </a:r>
            <a:r>
              <a:rPr lang="en-US" sz="2000" dirty="0" err="1"/>
              <a:t>BioPsychoSocial</a:t>
            </a:r>
            <a:r>
              <a:rPr lang="en-US" sz="2000" dirty="0"/>
              <a:t> </a:t>
            </a:r>
            <a:r>
              <a:rPr lang="en-US" sz="2000" baseline="30000" dirty="0"/>
              <a:t>2,3</a:t>
            </a:r>
            <a:r>
              <a:rPr lang="en-US" sz="2000" dirty="0"/>
              <a:t> model of challenge and threat:</a:t>
            </a:r>
          </a:p>
          <a:p>
            <a:pPr marL="380990" indent="-380990">
              <a:spcBef>
                <a:spcPts val="1333"/>
              </a:spcBef>
              <a:buFont typeface="Arial" panose="020B0604020202020204" pitchFamily="34" charset="0"/>
              <a:buChar char="•"/>
            </a:pPr>
            <a:r>
              <a:rPr lang="en-US" sz="2000" b="1" u="sng" dirty="0"/>
              <a:t>Challenge</a:t>
            </a:r>
            <a:r>
              <a:rPr lang="en-US" sz="2000" dirty="0"/>
              <a:t>: resources exceed demands, </a:t>
            </a:r>
            <a:r>
              <a:rPr lang="en-US" sz="2000" i="1" dirty="0"/>
              <a:t>increase</a:t>
            </a:r>
            <a:r>
              <a:rPr lang="en-US" sz="2000" dirty="0"/>
              <a:t> in blood flow</a:t>
            </a:r>
          </a:p>
          <a:p>
            <a:pPr marL="380990" indent="-380990">
              <a:spcBef>
                <a:spcPts val="1333"/>
              </a:spcBef>
              <a:buFont typeface="Arial" panose="020B0604020202020204" pitchFamily="34" charset="0"/>
              <a:buChar char="•"/>
            </a:pPr>
            <a:r>
              <a:rPr lang="en-US" sz="2000" b="1" u="sng" dirty="0"/>
              <a:t>Threat</a:t>
            </a:r>
            <a:r>
              <a:rPr lang="en-US" sz="2000" dirty="0"/>
              <a:t>: demands exceed resources, </a:t>
            </a:r>
            <a:r>
              <a:rPr lang="en-US" sz="2000" i="1" dirty="0"/>
              <a:t>decrease</a:t>
            </a:r>
            <a:r>
              <a:rPr lang="en-US" sz="2000" dirty="0"/>
              <a:t> in blood flow</a:t>
            </a:r>
            <a:br>
              <a:rPr lang="en-US" sz="2000" dirty="0"/>
            </a:br>
            <a:endParaRPr lang="en-US" sz="20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Increased blood flow is important for proper function of peripheral appendages and the brain</a:t>
            </a:r>
          </a:p>
          <a:p>
            <a:endParaRPr lang="en-US" sz="20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Data show </a:t>
            </a:r>
            <a:r>
              <a:rPr lang="en-US" sz="2000" u="sng" dirty="0"/>
              <a:t>trend</a:t>
            </a:r>
            <a:r>
              <a:rPr lang="en-US" sz="2000" dirty="0"/>
              <a:t> that </a:t>
            </a:r>
            <a:r>
              <a:rPr lang="en-US" sz="2000" i="1" dirty="0"/>
              <a:t>Ice Breaker participants exhibit a greater challenge response than Controls</a:t>
            </a:r>
          </a:p>
          <a:p>
            <a:pPr marL="380990" indent="-380990">
              <a:spcBef>
                <a:spcPts val="1333"/>
              </a:spcBef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508000" y="8535744"/>
            <a:ext cx="5552739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67" dirty="0"/>
              <a:t>2) Blascovich 2008   3) Blascovich &amp; Tomaka 1996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6C5A-AA11-48B5-8B29-0DF5C99AA4FE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91144" y="4119441"/>
            <a:ext cx="2465409" cy="418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847983"/>
            <a:ext cx="9567968" cy="49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2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3403</TotalTime>
  <Pages>0</Pages>
  <Words>808</Words>
  <Characters>0</Characters>
  <Application>Microsoft Office PowerPoint</Application>
  <PresentationFormat>Custom</PresentationFormat>
  <Lines>0</Lines>
  <Paragraphs>117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Gill Sans</vt:lpstr>
      <vt:lpstr>Wingdings</vt:lpstr>
      <vt:lpstr>ヒラギノ角ゴ ProN W3</vt:lpstr>
      <vt:lpstr>Office Theme</vt:lpstr>
      <vt:lpstr>Using cardiovascular features to classify state changes during cooperation in a simulated bomb defusal task</vt:lpstr>
      <vt:lpstr>Importance of state information</vt:lpstr>
      <vt:lpstr>Importance of state information</vt:lpstr>
      <vt:lpstr>Simulated bomb defusal</vt:lpstr>
      <vt:lpstr>Primary manipulation</vt:lpstr>
      <vt:lpstr>Research Questions:</vt:lpstr>
      <vt:lpstr>Physiological data preparation</vt:lpstr>
      <vt:lpstr>Ensemble Averaging</vt:lpstr>
      <vt:lpstr>RQ1: IB Groups trend to show a challenge state</vt:lpstr>
      <vt:lpstr>PowerPoint Presentation</vt:lpstr>
      <vt:lpstr>PowerPoint Presentation</vt:lpstr>
      <vt:lpstr>RQ2: Cardiac features can be used to classify condition</vt:lpstr>
      <vt:lpstr>RQ2: Cardiac features can be used to classify condition</vt:lpstr>
      <vt:lpstr>Applications to PAVAs</vt:lpstr>
      <vt:lpstr>Collaborators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Michelle</dc:creator>
  <cp:lastModifiedBy>Mark Dennison</cp:lastModifiedBy>
  <cp:revision>194</cp:revision>
  <dcterms:modified xsi:type="dcterms:W3CDTF">2016-09-20T18:01:18Z</dcterms:modified>
</cp:coreProperties>
</file>